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33CC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33CC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33CC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33CC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33CC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33CC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33CC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33CC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33CC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381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381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rgbClr val="E2ECFF"/>
          </a:solidFill>
        </a:fill>
      </a:tcStyle>
    </a:wholeTbl>
    <a:band2H>
      <a:tcTxStyle/>
      <a:tcStyle>
        <a:tcBdr/>
        <a:fill>
          <a:solidFill>
            <a:srgbClr val="F1F5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381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381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rgbClr val="CCCCE6"/>
          </a:solidFill>
        </a:fill>
      </a:tcStyle>
    </a:wholeTbl>
    <a:band2H>
      <a:tcTxStyle/>
      <a:tcStyle>
        <a:tcBdr/>
        <a:fill>
          <a:solidFill>
            <a:srgbClr val="E7E7F3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381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381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7F6"/>
          </a:solidFill>
        </a:fill>
      </a:tcStyle>
    </a:wholeTbl>
    <a:band2H>
      <a:tcTxStyle/>
      <a:tcStyle>
        <a:tcBdr/>
        <a:fill>
          <a:solidFill>
            <a:srgbClr val="3399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33CC"/>
              </a:solidFill>
              <a:prstDash val="solid"/>
              <a:round/>
            </a:ln>
          </a:top>
          <a:bottom>
            <a:ln w="25400" cap="flat">
              <a:solidFill>
                <a:srgbClr val="0033C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99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33CC"/>
              </a:solidFill>
              <a:prstDash val="solid"/>
              <a:round/>
            </a:ln>
          </a:top>
          <a:bottom>
            <a:ln w="25400" cap="flat">
              <a:solidFill>
                <a:srgbClr val="0033C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rgbClr val="CACCEC"/>
          </a:solidFill>
        </a:fill>
      </a:tcStyle>
    </a:wholeTbl>
    <a:band2H>
      <a:tcTxStyle/>
      <a:tcStyle>
        <a:tcBdr/>
        <a:fill>
          <a:solidFill>
            <a:srgbClr val="E6E7F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rgbClr val="0033CC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38100" cap="flat">
              <a:solidFill>
                <a:srgbClr val="3399FF"/>
              </a:solidFill>
              <a:prstDash val="solid"/>
              <a:round/>
            </a:ln>
          </a:top>
          <a:bottom>
            <a:ln w="127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rgbClr val="0033CC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3399FF"/>
      </a:tcTxStyle>
      <a:tcStyle>
        <a:tcBdr>
          <a:left>
            <a:ln w="12700" cap="flat">
              <a:solidFill>
                <a:srgbClr val="3399FF"/>
              </a:solidFill>
              <a:prstDash val="solid"/>
              <a:round/>
            </a:ln>
          </a:left>
          <a:right>
            <a:ln w="12700" cap="flat">
              <a:solidFill>
                <a:srgbClr val="3399FF"/>
              </a:solidFill>
              <a:prstDash val="solid"/>
              <a:round/>
            </a:ln>
          </a:right>
          <a:top>
            <a:ln w="12700" cap="flat">
              <a:solidFill>
                <a:srgbClr val="3399FF"/>
              </a:solidFill>
              <a:prstDash val="solid"/>
              <a:round/>
            </a:ln>
          </a:top>
          <a:bottom>
            <a:ln w="38100" cap="flat">
              <a:solidFill>
                <a:srgbClr val="3399FF"/>
              </a:solidFill>
              <a:prstDash val="solid"/>
              <a:round/>
            </a:ln>
          </a:bottom>
          <a:insideH>
            <a:ln w="12700" cap="flat">
              <a:solidFill>
                <a:srgbClr val="3399FF"/>
              </a:solidFill>
              <a:prstDash val="solid"/>
              <a:round/>
            </a:ln>
          </a:insideH>
          <a:insideV>
            <a:ln w="12700" cap="flat">
              <a:solidFill>
                <a:srgbClr val="3399FF"/>
              </a:solidFill>
              <a:prstDash val="solid"/>
              <a:round/>
            </a:ln>
          </a:insideV>
        </a:tcBdr>
        <a:fill>
          <a:solidFill>
            <a:srgbClr val="0033C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solidFill>
                <a:srgbClr val="0033CC"/>
              </a:solidFill>
              <a:prstDash val="solid"/>
              <a:round/>
            </a:ln>
          </a:left>
          <a:right>
            <a:ln w="12700" cap="flat">
              <a:solidFill>
                <a:srgbClr val="0033CC"/>
              </a:solidFill>
              <a:prstDash val="solid"/>
              <a:round/>
            </a:ln>
          </a:right>
          <a:top>
            <a:ln w="12700" cap="flat">
              <a:solidFill>
                <a:srgbClr val="0033CC"/>
              </a:solidFill>
              <a:prstDash val="solid"/>
              <a:round/>
            </a:ln>
          </a:top>
          <a:bottom>
            <a:ln w="12700" cap="flat">
              <a:solidFill>
                <a:srgbClr val="0033CC"/>
              </a:solidFill>
              <a:prstDash val="solid"/>
              <a:round/>
            </a:ln>
          </a:bottom>
          <a:insideH>
            <a:ln w="12700" cap="flat">
              <a:solidFill>
                <a:srgbClr val="0033CC"/>
              </a:solidFill>
              <a:prstDash val="solid"/>
              <a:round/>
            </a:ln>
          </a:insideH>
          <a:insideV>
            <a:ln w="12700" cap="flat">
              <a:solidFill>
                <a:srgbClr val="0033CC"/>
              </a:solidFill>
              <a:prstDash val="solid"/>
              <a:round/>
            </a:ln>
          </a:insideV>
        </a:tcBdr>
        <a:fill>
          <a:solidFill>
            <a:srgbClr val="0033CC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solidFill>
                <a:srgbClr val="0033CC"/>
              </a:solidFill>
              <a:prstDash val="solid"/>
              <a:round/>
            </a:ln>
          </a:left>
          <a:right>
            <a:ln w="12700" cap="flat">
              <a:solidFill>
                <a:srgbClr val="0033CC"/>
              </a:solidFill>
              <a:prstDash val="solid"/>
              <a:round/>
            </a:ln>
          </a:right>
          <a:top>
            <a:ln w="12700" cap="flat">
              <a:solidFill>
                <a:srgbClr val="0033CC"/>
              </a:solidFill>
              <a:prstDash val="solid"/>
              <a:round/>
            </a:ln>
          </a:top>
          <a:bottom>
            <a:ln w="12700" cap="flat">
              <a:solidFill>
                <a:srgbClr val="0033CC"/>
              </a:solidFill>
              <a:prstDash val="solid"/>
              <a:round/>
            </a:ln>
          </a:bottom>
          <a:insideH>
            <a:ln w="12700" cap="flat">
              <a:solidFill>
                <a:srgbClr val="0033CC"/>
              </a:solidFill>
              <a:prstDash val="solid"/>
              <a:round/>
            </a:ln>
          </a:insideH>
          <a:insideV>
            <a:ln w="12700" cap="flat">
              <a:solidFill>
                <a:srgbClr val="0033CC"/>
              </a:solidFill>
              <a:prstDash val="solid"/>
              <a:round/>
            </a:ln>
          </a:insideV>
        </a:tcBdr>
        <a:fill>
          <a:solidFill>
            <a:srgbClr val="0033CC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solidFill>
                <a:srgbClr val="0033CC"/>
              </a:solidFill>
              <a:prstDash val="solid"/>
              <a:round/>
            </a:ln>
          </a:left>
          <a:right>
            <a:ln w="12700" cap="flat">
              <a:solidFill>
                <a:srgbClr val="0033CC"/>
              </a:solidFill>
              <a:prstDash val="solid"/>
              <a:round/>
            </a:ln>
          </a:right>
          <a:top>
            <a:ln w="50800" cap="flat">
              <a:solidFill>
                <a:srgbClr val="0033CC"/>
              </a:solidFill>
              <a:prstDash val="solid"/>
              <a:round/>
            </a:ln>
          </a:top>
          <a:bottom>
            <a:ln w="12700" cap="flat">
              <a:solidFill>
                <a:srgbClr val="0033CC"/>
              </a:solidFill>
              <a:prstDash val="solid"/>
              <a:round/>
            </a:ln>
          </a:bottom>
          <a:insideH>
            <a:ln w="12700" cap="flat">
              <a:solidFill>
                <a:srgbClr val="0033CC"/>
              </a:solidFill>
              <a:prstDash val="solid"/>
              <a:round/>
            </a:ln>
          </a:insideH>
          <a:insideV>
            <a:ln w="12700" cap="flat">
              <a:solidFill>
                <a:srgbClr val="0033C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33CC"/>
      </a:tcTxStyle>
      <a:tcStyle>
        <a:tcBdr>
          <a:left>
            <a:ln w="12700" cap="flat">
              <a:solidFill>
                <a:srgbClr val="0033CC"/>
              </a:solidFill>
              <a:prstDash val="solid"/>
              <a:round/>
            </a:ln>
          </a:left>
          <a:right>
            <a:ln w="12700" cap="flat">
              <a:solidFill>
                <a:srgbClr val="0033CC"/>
              </a:solidFill>
              <a:prstDash val="solid"/>
              <a:round/>
            </a:ln>
          </a:right>
          <a:top>
            <a:ln w="12700" cap="flat">
              <a:solidFill>
                <a:srgbClr val="0033CC"/>
              </a:solidFill>
              <a:prstDash val="solid"/>
              <a:round/>
            </a:ln>
          </a:top>
          <a:bottom>
            <a:ln w="25400" cap="flat">
              <a:solidFill>
                <a:srgbClr val="0033CC"/>
              </a:solidFill>
              <a:prstDash val="solid"/>
              <a:round/>
            </a:ln>
          </a:bottom>
          <a:insideH>
            <a:ln w="12700" cap="flat">
              <a:solidFill>
                <a:srgbClr val="0033CC"/>
              </a:solidFill>
              <a:prstDash val="solid"/>
              <a:round/>
            </a:ln>
          </a:insideH>
          <a:insideV>
            <a:ln w="12700" cap="flat">
              <a:solidFill>
                <a:srgbClr val="0033C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2"/>
  </p:normalViewPr>
  <p:slideViewPr>
    <p:cSldViewPr snapToGrid="0">
      <p:cViewPr varScale="1">
        <p:scale>
          <a:sx n="134" d="100"/>
          <a:sy n="134" d="100"/>
        </p:scale>
        <p:origin x="15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/>
          <p:cNvSpPr/>
          <p:nvPr/>
        </p:nvSpPr>
        <p:spPr>
          <a:xfrm>
            <a:off x="288132" y="1676793"/>
            <a:ext cx="8567736" cy="4394201"/>
          </a:xfrm>
          <a:prstGeom prst="rect">
            <a:avLst/>
          </a:prstGeom>
          <a:solidFill>
            <a:srgbClr val="00214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3399FF"/>
                </a:solidFill>
              </a:defRPr>
            </a:pPr>
            <a:endParaRPr/>
          </a:p>
        </p:txBody>
      </p:sp>
      <p:sp>
        <p:nvSpPr>
          <p:cNvPr id="16" name="Line 13"/>
          <p:cNvSpPr/>
          <p:nvPr/>
        </p:nvSpPr>
        <p:spPr>
          <a:xfrm>
            <a:off x="-1" y="6237773"/>
            <a:ext cx="9144001" cy="1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" name="Rectangle 2"/>
          <p:cNvSpPr txBox="1"/>
          <p:nvPr/>
        </p:nvSpPr>
        <p:spPr>
          <a:xfrm>
            <a:off x="335052" y="867820"/>
            <a:ext cx="3690304" cy="754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1000"/>
              </a:spcBef>
              <a:defRPr>
                <a:solidFill>
                  <a:srgbClr val="042960"/>
                </a:solidFill>
              </a:defRPr>
            </a:pPr>
            <a:r>
              <a:t>Hakan Mehmetcik</a:t>
            </a:r>
          </a:p>
          <a:p>
            <a:pPr>
              <a:spcBef>
                <a:spcPts val="1000"/>
              </a:spcBef>
              <a:defRPr>
                <a:solidFill>
                  <a:srgbClr val="042960"/>
                </a:solidFill>
              </a:defRPr>
            </a:pPr>
            <a:r>
              <a:t>hakan.mehmetcik@marmara.edu.tr</a:t>
            </a:r>
          </a:p>
        </p:txBody>
      </p:sp>
      <p:sp>
        <p:nvSpPr>
          <p:cNvPr id="18" name="Globalization and Regionalism"/>
          <p:cNvSpPr txBox="1">
            <a:spLocks noGrp="1"/>
          </p:cNvSpPr>
          <p:nvPr>
            <p:ph type="title" hasCustomPrompt="1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t>Globalization and Regionalism</a:t>
            </a:r>
          </a:p>
        </p:txBody>
      </p:sp>
      <p:sp>
        <p:nvSpPr>
          <p:cNvPr id="1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1pPr>
            <a:lvl2pPr marL="0" indent="45720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2pPr>
            <a:lvl3pPr marL="0" indent="91440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3pPr>
            <a:lvl4pPr marL="0" indent="137160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4pPr>
            <a:lvl5pPr marL="0" indent="182880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5pPr>
          </a:lstStyle>
          <a:p>
            <a:r>
              <a:t>Introduction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20" name="Resim 12" descr="Resim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378" y="52688"/>
            <a:ext cx="1470026" cy="1470026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https://euitrel.netlify.app/"/>
          <p:cNvSpPr txBox="1"/>
          <p:nvPr/>
        </p:nvSpPr>
        <p:spPr>
          <a:xfrm>
            <a:off x="166081" y="6489700"/>
            <a:ext cx="256505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https://euitrel.netlify.app/</a:t>
            </a:r>
          </a:p>
        </p:txBody>
      </p:sp>
      <p:pic>
        <p:nvPicPr>
          <p:cNvPr id="2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6436" y="6205296"/>
            <a:ext cx="3214605" cy="67440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Resim 10" descr="Resi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6345" y="6253476"/>
            <a:ext cx="1444031" cy="578048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https://euitrel.netlify.app/"/>
          <p:cNvSpPr txBox="1"/>
          <p:nvPr/>
        </p:nvSpPr>
        <p:spPr>
          <a:xfrm>
            <a:off x="166081" y="6489700"/>
            <a:ext cx="256505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https://euitrel.netlify.app/</a:t>
            </a:r>
          </a:p>
        </p:txBody>
      </p:sp>
      <p:pic>
        <p:nvPicPr>
          <p:cNvPr id="4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6436" y="6205296"/>
            <a:ext cx="3214605" cy="674409"/>
          </a:xfrm>
          <a:prstGeom prst="rect">
            <a:avLst/>
          </a:prstGeom>
          <a:ln w="12700">
            <a:miter lim="400000"/>
          </a:ln>
        </p:spPr>
      </p:pic>
      <p:pic>
        <p:nvPicPr>
          <p:cNvPr id="42" name="Resim 10" descr="Resim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45" y="6253476"/>
            <a:ext cx="1444031" cy="578048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176259" y="6381750"/>
            <a:ext cx="281941" cy="28708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3"/>
          <p:cNvSpPr/>
          <p:nvPr/>
        </p:nvSpPr>
        <p:spPr>
          <a:xfrm>
            <a:off x="-6350" y="0"/>
            <a:ext cx="9144000" cy="1230313"/>
          </a:xfrm>
          <a:prstGeom prst="rect">
            <a:avLst/>
          </a:prstGeom>
          <a:solidFill>
            <a:srgbClr val="04296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3399FF"/>
                </a:solidFill>
              </a:defRPr>
            </a:pPr>
            <a:endParaRPr/>
          </a:p>
        </p:txBody>
      </p:sp>
      <p:sp>
        <p:nvSpPr>
          <p:cNvPr id="51" name="TextBox 7"/>
          <p:cNvSpPr txBox="1"/>
          <p:nvPr/>
        </p:nvSpPr>
        <p:spPr>
          <a:xfrm>
            <a:off x="0" y="6447025"/>
            <a:ext cx="5356225" cy="2888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i="1">
                <a:solidFill>
                  <a:srgbClr val="A6A6A6"/>
                </a:solidFill>
              </a:defRPr>
            </a:lvl1pPr>
          </a:lstStyle>
          <a:p>
            <a:r>
              <a:t>Globalization and Regionalism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pic>
        <p:nvPicPr>
          <p:cNvPr id="54" name="Resim 10" descr="Resim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8705" y="6191780"/>
            <a:ext cx="1369496" cy="548212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3"/>
          <p:cNvSpPr/>
          <p:nvPr/>
        </p:nvSpPr>
        <p:spPr>
          <a:xfrm>
            <a:off x="293688" y="1989138"/>
            <a:ext cx="8567737" cy="4394201"/>
          </a:xfrm>
          <a:prstGeom prst="rect">
            <a:avLst/>
          </a:prstGeom>
          <a:solidFill>
            <a:srgbClr val="00214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3399FF"/>
                </a:solidFill>
              </a:defRPr>
            </a:pPr>
            <a:endParaRPr/>
          </a:p>
        </p:txBody>
      </p:sp>
      <p:sp>
        <p:nvSpPr>
          <p:cNvPr id="63" name="Line 13"/>
          <p:cNvSpPr/>
          <p:nvPr/>
        </p:nvSpPr>
        <p:spPr>
          <a:xfrm>
            <a:off x="0" y="6489700"/>
            <a:ext cx="9144000" cy="0"/>
          </a:xfrm>
          <a:prstGeom prst="line">
            <a:avLst/>
          </a:prstGeom>
          <a:ln w="25400">
            <a:solidFill>
              <a:srgbClr val="000000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 2"/>
          <p:cNvSpPr txBox="1"/>
          <p:nvPr/>
        </p:nvSpPr>
        <p:spPr>
          <a:xfrm>
            <a:off x="289332" y="867820"/>
            <a:ext cx="3690304" cy="754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1000"/>
              </a:spcBef>
              <a:defRPr>
                <a:solidFill>
                  <a:srgbClr val="042960"/>
                </a:solidFill>
              </a:defRPr>
            </a:pPr>
            <a:r>
              <a:t>Hakan Mehmetcik</a:t>
            </a:r>
          </a:p>
          <a:p>
            <a:pPr>
              <a:spcBef>
                <a:spcPts val="1000"/>
              </a:spcBef>
              <a:defRPr>
                <a:solidFill>
                  <a:srgbClr val="042960"/>
                </a:solidFill>
              </a:defRPr>
            </a:pPr>
            <a:r>
              <a:t>hakan.mehmetcik@marmara.edu.tr</a:t>
            </a:r>
          </a:p>
        </p:txBody>
      </p:sp>
      <p:sp>
        <p:nvSpPr>
          <p:cNvPr id="65" name="Title Text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t>Title Text</a:t>
            </a:r>
          </a:p>
        </p:txBody>
      </p:sp>
      <p:sp>
        <p:nvSpPr>
          <p:cNvPr id="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1pPr>
            <a:lvl2pPr marL="0" indent="45720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2pPr>
            <a:lvl3pPr marL="0" indent="91440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3pPr>
            <a:lvl4pPr marL="0" indent="137160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4pPr>
            <a:lvl5pPr marL="0" indent="1828800" algn="ctr">
              <a:spcBef>
                <a:spcPts val="700"/>
              </a:spcBef>
              <a:buSzTx/>
              <a:buNone/>
              <a:defRPr sz="3200" i="1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7" name="Resim 12" descr="Resim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316" y="52688"/>
            <a:ext cx="1830089" cy="1830088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ti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/>
          <p:nvPr/>
        </p:nvSpPr>
        <p:spPr>
          <a:xfrm>
            <a:off x="-6350" y="0"/>
            <a:ext cx="9144000" cy="1230313"/>
          </a:xfrm>
          <a:prstGeom prst="rect">
            <a:avLst/>
          </a:prstGeom>
          <a:solidFill>
            <a:srgbClr val="04296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3399FF"/>
                </a:solidFill>
              </a:defRPr>
            </a:pPr>
            <a:endParaRPr/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4495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57200" y="236849"/>
            <a:ext cx="8229600" cy="98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https://euitrel.netlify.app/"/>
          <p:cNvSpPr txBox="1"/>
          <p:nvPr/>
        </p:nvSpPr>
        <p:spPr>
          <a:xfrm>
            <a:off x="166081" y="6489700"/>
            <a:ext cx="256505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https://euitrel.netlify.app/</a:t>
            </a:r>
          </a:p>
        </p:txBody>
      </p:sp>
      <p:pic>
        <p:nvPicPr>
          <p:cNvPr id="6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6436" y="6205296"/>
            <a:ext cx="3214605" cy="674409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Resim 10" descr="Resim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16345" y="6253476"/>
            <a:ext cx="1444031" cy="57804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356350"/>
            <a:ext cx="2133600" cy="36830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r">
              <a:defRPr sz="1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90575" marR="0" indent="-33337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234439" marR="0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727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2288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6860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1432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6004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40576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EUITREL: The EU’s Inter-regional and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832104">
              <a:defRPr sz="3367"/>
            </a:pPr>
            <a:r>
              <a:rPr dirty="0"/>
              <a:t>EUITREL: The EU’s Inter-regional and</a:t>
            </a:r>
          </a:p>
          <a:p>
            <a:pPr defTabSz="832104">
              <a:defRPr sz="3367"/>
            </a:pPr>
            <a:r>
              <a:rPr dirty="0"/>
              <a:t>Trans-regional Relations</a:t>
            </a:r>
          </a:p>
        </p:txBody>
      </p:sp>
      <p:sp>
        <p:nvSpPr>
          <p:cNvPr id="78" name="Regional Security…"/>
          <p:cNvSpPr txBox="1">
            <a:spLocks noGrp="1"/>
          </p:cNvSpPr>
          <p:nvPr>
            <p:ph type="subTitle" sz="quarter" idx="1"/>
          </p:nvPr>
        </p:nvSpPr>
        <p:spPr>
          <a:xfrm>
            <a:off x="1371600" y="3600450"/>
            <a:ext cx="6400800" cy="203835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tr-TR" dirty="0"/>
              <a:t>Karşılaştırmalı Bölgeselcilik, MENA, </a:t>
            </a:r>
            <a:r>
              <a:rPr lang="tr-TR" dirty="0" err="1"/>
              <a:t>Middle</a:t>
            </a:r>
            <a:r>
              <a:rPr lang="tr-TR" dirty="0"/>
              <a:t> East</a:t>
            </a:r>
          </a:p>
          <a:p>
            <a:r>
              <a:rPr lang="tr-TR" dirty="0"/>
              <a:t>02</a:t>
            </a:r>
            <a:r>
              <a:rPr dirty="0"/>
              <a:t>/</a:t>
            </a:r>
            <a:r>
              <a:rPr lang="tr-TR" dirty="0"/>
              <a:t>05</a:t>
            </a:r>
            <a:r>
              <a:rPr dirty="0"/>
              <a:t>/202</a:t>
            </a:r>
            <a:r>
              <a:rPr lang="tr-TR" dirty="0"/>
              <a:t>4</a:t>
            </a:r>
            <a:endParaRPr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Tema2">
  <a:themeElements>
    <a:clrScheme name="Tema2">
      <a:dk1>
        <a:srgbClr val="FFFFFF"/>
      </a:dk1>
      <a:lt1>
        <a:srgbClr val="0033CC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ADCAFF"/>
      </a:accent3>
      <a:accent4>
        <a:srgbClr val="002AAE"/>
      </a:accent4>
      <a:accent5>
        <a:srgbClr val="AAE2CA"/>
      </a:accent5>
      <a:accent6>
        <a:srgbClr val="2D2DB9"/>
      </a:accent6>
      <a:hlink>
        <a:srgbClr val="0000FF"/>
      </a:hlink>
      <a:folHlink>
        <a:srgbClr val="FF00FF"/>
      </a:folHlink>
    </a:clrScheme>
    <a:fontScheme name="Tema2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ema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399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33CC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33CC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ema2">
  <a:themeElements>
    <a:clrScheme name="Tema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ADCAFF"/>
      </a:accent3>
      <a:accent4>
        <a:srgbClr val="002AAE"/>
      </a:accent4>
      <a:accent5>
        <a:srgbClr val="AAE2CA"/>
      </a:accent5>
      <a:accent6>
        <a:srgbClr val="2D2DB9"/>
      </a:accent6>
      <a:hlink>
        <a:srgbClr val="0000FF"/>
      </a:hlink>
      <a:folHlink>
        <a:srgbClr val="FF00FF"/>
      </a:folHlink>
    </a:clrScheme>
    <a:fontScheme name="Tema2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ema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399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33CC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33CC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Macintosh PowerPoint</Application>
  <PresentationFormat>Ekran Gösterisi (4:3)</PresentationFormat>
  <Paragraphs>4</Paragraphs>
  <Slides>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Tema2</vt:lpstr>
      <vt:lpstr>EUITREL: The EU’s Inter-regional and Trans-regional Relations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EUITREL: The EU’s Inter-regional and Trans-regional Relations</dc:title>
  <cp:lastModifiedBy>Galip Yüksel</cp:lastModifiedBy>
  <cp:revision>3</cp:revision>
  <dcterms:modified xsi:type="dcterms:W3CDTF">2024-10-25T13:01:04Z</dcterms:modified>
</cp:coreProperties>
</file>